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741" y="658368"/>
            <a:ext cx="3654036" cy="30632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11680" y="3794760"/>
            <a:ext cx="8138160" cy="6400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4800" b="0">
                <a:solidFill>
                  <a:srgbClr val="7D7D7B"/>
                </a:solidFill>
                <a:latin typeface="Arial"/>
              </a:rPr>
              <a:t>Vial Lab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26080" y="4480560"/>
            <a:ext cx="6309360" cy="3200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2100" b="0">
                <a:solidFill>
                  <a:srgbClr val="7D7D7B"/>
                </a:solidFill>
                <a:latin typeface="Arial"/>
              </a:rPr>
              <a:t>Medical Skin Booster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093208" y="5074920"/>
            <a:ext cx="2011680" cy="13716"/>
          </a:xfrm>
          <a:prstGeom prst="rect">
            <a:avLst/>
          </a:prstGeom>
          <a:solidFill>
            <a:srgbClr val="BCBCB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194560" y="5349240"/>
            <a:ext cx="7863840" cy="2743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1700" b="0">
                <a:solidFill>
                  <a:srgbClr val="565654"/>
                </a:solidFill>
                <a:latin typeface="Arial"/>
              </a:rPr>
              <a:t>Professional care, continued at home.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5742432"/>
            <a:ext cx="8503920" cy="3200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1250" b="0">
                <a:solidFill>
                  <a:srgbClr val="565654"/>
                </a:solidFill>
                <a:latin typeface="Arial"/>
              </a:rPr>
              <a:t>Giải pháp booster da y khoa tiếp nối trải nghiệm chăm sóc chuyên nghiệp tại nhà</a:t>
            </a:r>
          </a:p>
        </p:txBody>
      </p:sp>
      <p:sp>
        <p:nvSpPr>
          <p:cNvPr id="8" name="Rectangle 7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StemX Toktok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Day Booster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148840"/>
            <a:ext cx="566928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8000"/>
              </a:lnSpc>
            </a:pPr>
            <a:r>
              <a:rPr sz="2400" b="1">
                <a:solidFill>
                  <a:srgbClr val="0D0D0D"/>
                </a:solidFill>
                <a:latin typeface="Arial"/>
              </a:rPr>
              <a:t>Dòng booster hằng ngày,</a:t>
            </a:r>
          </a:p>
          <a:p>
            <a:pPr algn="l">
              <a:lnSpc>
                <a:spcPct val="118000"/>
              </a:lnSpc>
            </a:pPr>
            <a:r>
              <a:rPr sz="2400" b="1">
                <a:solidFill>
                  <a:srgbClr val="0D0D0D"/>
                </a:solidFill>
                <a:latin typeface="Arial"/>
              </a:rPr>
              <a:t>dễ sử dụng vào ban ngày.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4672" y="3246120"/>
            <a:ext cx="6309360" cy="82296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4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Với cảm giác sử dụng nhẹ và tươi mát,</a:t>
            </a:r>
          </a:p>
          <a:p>
            <a:pPr algn="l">
              <a:lnSpc>
                <a:spcPct val="124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StemX Toktok được thiết kế để hỗ trợ routine chăm sóc</a:t>
            </a:r>
          </a:p>
          <a:p>
            <a:pPr algn="l">
              <a:lnSpc>
                <a:spcPct val="124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và duy trì trạng thái da mỗi ngày.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4343400"/>
            <a:ext cx="5943600" cy="292608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0D0D0D"/>
                </a:solidFill>
                <a:latin typeface="Arial"/>
              </a:rPr>
              <a:t>Daily / Light / Fresh / Booster</a:t>
            </a:r>
          </a:p>
        </p:txBody>
      </p:sp>
      <p:pic>
        <p:nvPicPr>
          <p:cNvPr id="12" name="Picture 11" descr="viallab_dropper_cle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79" y="1937871"/>
            <a:ext cx="2880360" cy="32657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8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PDRN + NAD+ + NMN</a:t>
            </a:r>
          </a:p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Complex Toktok Kit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Core Booster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331720"/>
            <a:ext cx="6217920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0D0D0D"/>
                </a:solidFill>
                <a:latin typeface="Arial"/>
              </a:rPr>
              <a:t>Giải pháp booster chủ lực của Vial Lab.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4672" y="3127248"/>
            <a:ext cx="6537960" cy="10972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8000"/>
              </a:lnSpc>
            </a:pPr>
            <a:r>
              <a:rPr sz="1540" b="0">
                <a:solidFill>
                  <a:srgbClr val="565654"/>
                </a:solidFill>
                <a:latin typeface="Arial"/>
              </a:rPr>
              <a:t>Dựa trên tổ hợp PDRN, NAD+ và NMN,</a:t>
            </a:r>
          </a:p>
          <a:p>
            <a:pPr algn="l">
              <a:lnSpc>
                <a:spcPct val="128000"/>
              </a:lnSpc>
            </a:pPr>
            <a:r>
              <a:rPr sz="1540" b="0">
                <a:solidFill>
                  <a:srgbClr val="565654"/>
                </a:solidFill>
                <a:latin typeface="Arial"/>
              </a:rPr>
              <a:t>sản phẩm được thiết kế như bộ homecare cao cấp giúp tiếp nối</a:t>
            </a:r>
          </a:p>
          <a:p>
            <a:pPr algn="l">
              <a:lnSpc>
                <a:spcPct val="128000"/>
              </a:lnSpc>
            </a:pPr>
            <a:r>
              <a:rPr sz="1540" b="0">
                <a:solidFill>
                  <a:srgbClr val="565654"/>
                </a:solidFill>
                <a:latin typeface="Arial"/>
              </a:rPr>
              <a:t>trạng thái làn da sau chăm sóc chuyên nghiệp tại nhà.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4526280"/>
            <a:ext cx="6217920" cy="292608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0D0D0D"/>
                </a:solidFill>
                <a:latin typeface="Arial"/>
              </a:rPr>
              <a:t>Premium / Core / Booster / Intensive</a:t>
            </a:r>
          </a:p>
        </p:txBody>
      </p:sp>
      <p:pic>
        <p:nvPicPr>
          <p:cNvPr id="12" name="Picture 11" descr="viallab_product_grid_c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1350" y="1984248"/>
            <a:ext cx="2211019" cy="35661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Hydro Glow Toktok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Night Moisture &amp; Volume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194560"/>
            <a:ext cx="640080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8000"/>
              </a:lnSpc>
            </a:pPr>
            <a:r>
              <a:rPr sz="2400" b="1">
                <a:solidFill>
                  <a:srgbClr val="0D0D0D"/>
                </a:solidFill>
                <a:latin typeface="Arial"/>
              </a:rPr>
              <a:t>Dòng chăm sóc cấp ẩm,</a:t>
            </a:r>
          </a:p>
          <a:p>
            <a:pPr algn="l">
              <a:lnSpc>
                <a:spcPct val="118000"/>
              </a:lnSpc>
            </a:pPr>
            <a:r>
              <a:rPr sz="2400" b="1">
                <a:solidFill>
                  <a:srgbClr val="0D0D0D"/>
                </a:solidFill>
                <a:latin typeface="Arial"/>
              </a:rPr>
              <a:t>căng bóng và volume cho ban đêm.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4672" y="3337560"/>
            <a:ext cx="6537960" cy="82296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4000"/>
              </a:lnSpc>
            </a:pPr>
            <a:r>
              <a:rPr sz="1520" b="0">
                <a:solidFill>
                  <a:srgbClr val="565654"/>
                </a:solidFill>
                <a:latin typeface="Arial"/>
              </a:rPr>
              <a:t>Vào cuối ngày, Hydro Glow Toktok mang lại cảm giác da ẩm mượt,</a:t>
            </a:r>
          </a:p>
          <a:p>
            <a:pPr algn="l">
              <a:lnSpc>
                <a:spcPct val="124000"/>
              </a:lnSpc>
            </a:pPr>
            <a:r>
              <a:rPr sz="1520" b="0">
                <a:solidFill>
                  <a:srgbClr val="565654"/>
                </a:solidFill>
                <a:latin typeface="Arial"/>
              </a:rPr>
              <a:t>rạng rỡ và có thể kết hợp cùng sản phẩm chủ lực</a:t>
            </a:r>
          </a:p>
          <a:p>
            <a:pPr algn="l">
              <a:lnSpc>
                <a:spcPct val="124000"/>
              </a:lnSpc>
            </a:pPr>
            <a:r>
              <a:rPr sz="1520" b="0">
                <a:solidFill>
                  <a:srgbClr val="565654"/>
                </a:solidFill>
                <a:latin typeface="Arial"/>
              </a:rPr>
              <a:t>trong routine chăm sóc tại nhà.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4416552"/>
            <a:ext cx="6400800" cy="292608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0D0D0D"/>
                </a:solidFill>
                <a:latin typeface="Arial"/>
              </a:rPr>
              <a:t>Hydration / Glow / Volume / Night Care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680960" y="2194560"/>
            <a:ext cx="3108960" cy="237744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01000" y="2697480"/>
            <a:ext cx="2514600" cy="7315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6BBEB4"/>
                </a:solidFill>
                <a:latin typeface="Arial"/>
              </a:rPr>
              <a:t>Hydro</a:t>
            </a:r>
          </a:p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6BBEB4"/>
                </a:solidFill>
                <a:latin typeface="Arial"/>
              </a:rPr>
              <a:t>Glow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73568" y="379476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Dewy Skin Texture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8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13</a:t>
            </a:r>
          </a:p>
        </p:txBody>
      </p:sp>
      <p:pic>
        <p:nvPicPr>
          <p:cNvPr id="5" name="Picture 4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520" y="697166"/>
            <a:ext cx="1554480" cy="13031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00" y="2331720"/>
            <a:ext cx="9418320" cy="10972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05000"/>
              </a:lnSpc>
            </a:pPr>
            <a:r>
              <a:rPr sz="3800" b="1">
                <a:solidFill>
                  <a:srgbClr val="0D0D0D"/>
                </a:solidFill>
                <a:latin typeface="Arial"/>
              </a:rPr>
              <a:t>Your treatment glow,</a:t>
            </a:r>
          </a:p>
          <a:p>
            <a:pPr algn="ctr">
              <a:lnSpc>
                <a:spcPct val="105000"/>
              </a:lnSpc>
            </a:pPr>
            <a:r>
              <a:rPr sz="3800" b="1">
                <a:solidFill>
                  <a:srgbClr val="0D0D0D"/>
                </a:solidFill>
                <a:latin typeface="Arial"/>
              </a:rPr>
              <a:t>continued at home.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3794760"/>
            <a:ext cx="8138160" cy="12344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25000"/>
              </a:lnSpc>
            </a:pPr>
            <a:r>
              <a:rPr sz="1530" b="0">
                <a:solidFill>
                  <a:srgbClr val="565654"/>
                </a:solidFill>
                <a:latin typeface="Arial"/>
              </a:rPr>
              <a:t>Trạng thái da rạng rỡ sau chăm sóc chuyên nghiệp,</a:t>
            </a:r>
          </a:p>
          <a:p>
            <a:pPr algn="ctr">
              <a:lnSpc>
                <a:spcPct val="125000"/>
              </a:lnSpc>
            </a:pPr>
            <a:r>
              <a:rPr sz="1530" b="0">
                <a:solidFill>
                  <a:srgbClr val="565654"/>
                </a:solidFill>
                <a:latin typeface="Arial"/>
              </a:rPr>
              <a:t>giờ đây có thể được tiếp nối tại nhà.</a:t>
            </a:r>
          </a:p>
          <a:p>
            <a:pPr algn="ctr">
              <a:lnSpc>
                <a:spcPct val="125000"/>
              </a:lnSpc>
            </a:pPr>
          </a:p>
          <a:p>
            <a:pPr algn="ctr">
              <a:lnSpc>
                <a:spcPct val="125000"/>
              </a:lnSpc>
            </a:pPr>
            <a:r>
              <a:rPr sz="1530" b="0">
                <a:solidFill>
                  <a:srgbClr val="565654"/>
                </a:solidFill>
                <a:latin typeface="Arial"/>
              </a:rPr>
              <a:t>Vial Lab đề xuất một chuẩn routine mới trong đời sống hằng ngày</a:t>
            </a:r>
          </a:p>
          <a:p>
            <a:pPr algn="ctr">
              <a:lnSpc>
                <a:spcPct val="125000"/>
              </a:lnSpc>
            </a:pPr>
            <a:r>
              <a:rPr sz="1530" b="0">
                <a:solidFill>
                  <a:srgbClr val="565654"/>
                </a:solidFill>
                <a:latin typeface="Arial"/>
              </a:rPr>
              <a:t>thông qua giải pháp medical skin booster.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Brand Visual Mood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Hình ảnh cao cấp được tạo nên từ logo, khoảng trắng, texture và keyword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240280"/>
            <a:ext cx="2331720" cy="100584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87552" y="2697480"/>
            <a:ext cx="1819655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White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7552" y="3200400"/>
            <a:ext cx="1819655" cy="-91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Clean base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520439" y="2240280"/>
            <a:ext cx="2331720" cy="100584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776472" y="2697480"/>
            <a:ext cx="1819655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Grey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76472" y="3200400"/>
            <a:ext cx="1819655" cy="-91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Medical tone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09359" y="2240280"/>
            <a:ext cx="2331720" cy="1005840"/>
          </a:xfrm>
          <a:prstGeom prst="roundRect">
            <a:avLst/>
          </a:prstGeom>
          <a:solidFill>
            <a:srgbClr val="EDF8F6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65392" y="2697480"/>
            <a:ext cx="1819655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Silver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5392" y="3200400"/>
            <a:ext cx="1819655" cy="-91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Premium accent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098280" y="2240280"/>
            <a:ext cx="2331720" cy="1005840"/>
          </a:xfrm>
          <a:prstGeom prst="roundRect">
            <a:avLst/>
          </a:prstGeom>
          <a:solidFill>
            <a:srgbClr val="EDF8F6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354311" y="2697480"/>
            <a:ext cx="1819655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Clear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54311" y="3200400"/>
            <a:ext cx="1819655" cy="-91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Transparent vial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31520" y="3566160"/>
            <a:ext cx="2331720" cy="1005840"/>
          </a:xfrm>
          <a:prstGeom prst="roundRect">
            <a:avLst/>
          </a:prstGeom>
          <a:solidFill>
            <a:srgbClr val="EDF8F6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87552" y="4023360"/>
            <a:ext cx="1819655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Glass Skin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87552" y="4526280"/>
            <a:ext cx="1819655" cy="-91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Dewy texture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520439" y="3566160"/>
            <a:ext cx="2331720" cy="100584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776472" y="4023360"/>
            <a:ext cx="1819655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Ampoule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76472" y="4526280"/>
            <a:ext cx="1819655" cy="-91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Booster image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309359" y="3566160"/>
            <a:ext cx="2331720" cy="100584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565392" y="4023360"/>
            <a:ext cx="1819655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Gel Texture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65392" y="4526280"/>
            <a:ext cx="1819655" cy="-91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Hydration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9098280" y="3566160"/>
            <a:ext cx="2331720" cy="100584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354311" y="4023360"/>
            <a:ext cx="1819655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Dewy Skin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354311" y="4526280"/>
            <a:ext cx="1819655" cy="-91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Glow finish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0120" y="5166360"/>
            <a:ext cx="10241280" cy="6400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23000"/>
              </a:lnSpc>
            </a:pPr>
            <a:r>
              <a:rPr sz="1380" b="0">
                <a:solidFill>
                  <a:srgbClr val="565654"/>
                </a:solidFill>
                <a:latin typeface="Arial"/>
              </a:rPr>
              <a:t>Ở giai đoạn đầu khi hình ảnh sản phẩm còn giới hạn,</a:t>
            </a:r>
          </a:p>
          <a:p>
            <a:pPr algn="ctr">
              <a:lnSpc>
                <a:spcPct val="123000"/>
              </a:lnSpc>
            </a:pPr>
            <a:r>
              <a:rPr sz="1380" b="0">
                <a:solidFill>
                  <a:srgbClr val="565654"/>
                </a:solidFill>
                <a:latin typeface="Arial"/>
              </a:rPr>
              <a:t>thương hiệu được xây dựng bằng mood tối giản, keyword thành phần,</a:t>
            </a:r>
          </a:p>
          <a:p>
            <a:pPr algn="ctr">
              <a:lnSpc>
                <a:spcPct val="123000"/>
              </a:lnSpc>
            </a:pPr>
            <a:r>
              <a:rPr sz="1380" b="0">
                <a:solidFill>
                  <a:srgbClr val="565654"/>
                </a:solidFill>
                <a:latin typeface="Arial"/>
              </a:rPr>
              <a:t>silhouette vial và hình ảnh kết cấu trong suốt.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Business Direction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Thương hiệu medical skin booster phát triển đồng thời B2C và B2B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148840"/>
            <a:ext cx="3429000" cy="2468880"/>
          </a:xfrm>
          <a:prstGeom prst="roundRect">
            <a:avLst/>
          </a:prstGeom>
          <a:solidFill>
            <a:srgbClr val="EDF8F6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33172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3271" y="2606040"/>
            <a:ext cx="2916936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B2C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33271" y="3108960"/>
            <a:ext cx="2916936" cy="1371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Website chính thức / Smart Store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Pop-up / SNS sales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Live commerce / TikTok Shop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34840" y="2148840"/>
            <a:ext cx="3429000" cy="246888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63440" y="233172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90872" y="2606040"/>
            <a:ext cx="2916936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B2B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90872" y="3108960"/>
            <a:ext cx="2916936" cy="1371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Spa thẩm mỹ / Skin care salon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Kênh phòng khám &amp; bệnh viện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Buyer quốc tế / Global partnership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092440" y="2148840"/>
            <a:ext cx="3429000" cy="246888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40" y="233172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48471" y="2606040"/>
            <a:ext cx="2916936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Brand Commerce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48471" y="3108960"/>
            <a:ext cx="2916936" cy="1371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Short-form content / Live commerce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Hợp tác influencer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Cross-border online sales</a:t>
            </a:r>
          </a:p>
        </p:txBody>
      </p:sp>
      <p:pic>
        <p:nvPicPr>
          <p:cNvPr id="21" name="Picture 20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0680" y="5123546"/>
            <a:ext cx="1280160" cy="107317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Global Market Direction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From Korea to the Global Beauty Market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057400"/>
            <a:ext cx="6400800" cy="105156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8000"/>
              </a:lnSpc>
            </a:pPr>
            <a:r>
              <a:rPr sz="1950" b="1">
                <a:solidFill>
                  <a:srgbClr val="0D0D0D"/>
                </a:solidFill>
                <a:latin typeface="Arial"/>
              </a:rPr>
              <a:t>Vial Lab đang chuẩn bị bước vào thị trường làm đẹp toàn cầu,</a:t>
            </a:r>
          </a:p>
          <a:p>
            <a:pPr algn="l">
              <a:lnSpc>
                <a:spcPct val="118000"/>
              </a:lnSpc>
            </a:pPr>
            <a:r>
              <a:rPr sz="1950" b="1">
                <a:solidFill>
                  <a:srgbClr val="0D0D0D"/>
                </a:solidFill>
                <a:latin typeface="Arial"/>
              </a:rPr>
              <a:t>dựa trên cảm hứng medical skincare của Hàn Quốc</a:t>
            </a:r>
          </a:p>
          <a:p>
            <a:pPr algn="l">
              <a:lnSpc>
                <a:spcPct val="118000"/>
              </a:lnSpc>
            </a:pPr>
            <a:r>
              <a:rPr sz="1950" b="1">
                <a:solidFill>
                  <a:srgbClr val="0D0D0D"/>
                </a:solidFill>
                <a:latin typeface="Arial"/>
              </a:rPr>
              <a:t>và giải pháp homecare hiệu năng cao.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4672" y="3429000"/>
            <a:ext cx="6400800" cy="11430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2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Tập trung vào Mỹ và các thị trường chính tại châu Á,</a:t>
            </a:r>
          </a:p>
          <a:p>
            <a:pPr algn="l">
              <a:lnSpc>
                <a:spcPct val="122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thương hiệu sẽ từng bước mở rộng qua phân phối B2B,</a:t>
            </a:r>
          </a:p>
          <a:p>
            <a:pPr algn="l">
              <a:lnSpc>
                <a:spcPct val="122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kênh spa/thẩm mỹ, mạng lưới buyer quốc tế</a:t>
            </a:r>
          </a:p>
          <a:p>
            <a:pPr algn="l">
              <a:lnSpc>
                <a:spcPct val="122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và thương mại điện tử toàn cầu.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452360" y="1965960"/>
            <a:ext cx="1600200" cy="411480"/>
          </a:xfrm>
          <a:prstGeom prst="roundRect">
            <a:avLst/>
          </a:prstGeom>
          <a:solidFill>
            <a:srgbClr val="EDF8F6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543800" y="2075688"/>
            <a:ext cx="1417320" cy="109728"/>
          </a:xfrm>
          <a:prstGeom prst="rect">
            <a:avLst/>
          </a:prstGeom>
          <a:noFill/>
        </p:spPr>
        <p:txBody>
          <a:bodyPr wrap="square" lIns="0" rIns="0" tIns="0" bIns="0" anchor="ctr">
            <a:normAutofit/>
          </a:bodyPr>
          <a:lstStyle/>
          <a:p>
            <a:pPr algn="ctr">
              <a:lnSpc>
                <a:spcPct val="115000"/>
              </a:lnSpc>
            </a:pPr>
            <a:r>
              <a:rPr sz="930" b="0">
                <a:solidFill>
                  <a:srgbClr val="282827"/>
                </a:solidFill>
                <a:latin typeface="Arial"/>
              </a:rPr>
              <a:t>Korea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326880" y="1965960"/>
            <a:ext cx="1600200" cy="41148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418319" y="2075688"/>
            <a:ext cx="1417320" cy="109728"/>
          </a:xfrm>
          <a:prstGeom prst="rect">
            <a:avLst/>
          </a:prstGeom>
          <a:noFill/>
        </p:spPr>
        <p:txBody>
          <a:bodyPr wrap="square" lIns="0" rIns="0" tIns="0" bIns="0" anchor="ctr">
            <a:normAutofit/>
          </a:bodyPr>
          <a:lstStyle/>
          <a:p>
            <a:pPr algn="ctr">
              <a:lnSpc>
                <a:spcPct val="115000"/>
              </a:lnSpc>
            </a:pPr>
            <a:r>
              <a:rPr sz="930" b="0">
                <a:solidFill>
                  <a:srgbClr val="282827"/>
                </a:solidFill>
                <a:latin typeface="Arial"/>
              </a:rPr>
              <a:t>United States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452360" y="2679191"/>
            <a:ext cx="1600200" cy="41148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543800" y="2788920"/>
            <a:ext cx="1417320" cy="109728"/>
          </a:xfrm>
          <a:prstGeom prst="rect">
            <a:avLst/>
          </a:prstGeom>
          <a:noFill/>
        </p:spPr>
        <p:txBody>
          <a:bodyPr wrap="square" lIns="0" rIns="0" tIns="0" bIns="0" anchor="ctr">
            <a:normAutofit/>
          </a:bodyPr>
          <a:lstStyle/>
          <a:p>
            <a:pPr algn="ctr">
              <a:lnSpc>
                <a:spcPct val="115000"/>
              </a:lnSpc>
            </a:pPr>
            <a:r>
              <a:rPr sz="930" b="0">
                <a:solidFill>
                  <a:srgbClr val="282827"/>
                </a:solidFill>
                <a:latin typeface="Arial"/>
              </a:rPr>
              <a:t>Japan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326880" y="2679191"/>
            <a:ext cx="1600200" cy="41148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418319" y="2788920"/>
            <a:ext cx="1417320" cy="109728"/>
          </a:xfrm>
          <a:prstGeom prst="rect">
            <a:avLst/>
          </a:prstGeom>
          <a:noFill/>
        </p:spPr>
        <p:txBody>
          <a:bodyPr wrap="square" lIns="0" rIns="0" tIns="0" bIns="0" anchor="ctr">
            <a:normAutofit/>
          </a:bodyPr>
          <a:lstStyle/>
          <a:p>
            <a:pPr algn="ctr">
              <a:lnSpc>
                <a:spcPct val="115000"/>
              </a:lnSpc>
            </a:pPr>
            <a:r>
              <a:rPr sz="930" b="0">
                <a:solidFill>
                  <a:srgbClr val="282827"/>
                </a:solidFill>
                <a:latin typeface="Arial"/>
              </a:rPr>
              <a:t>China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452360" y="3392424"/>
            <a:ext cx="1600200" cy="41148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543800" y="3502152"/>
            <a:ext cx="1417320" cy="109728"/>
          </a:xfrm>
          <a:prstGeom prst="rect">
            <a:avLst/>
          </a:prstGeom>
          <a:noFill/>
        </p:spPr>
        <p:txBody>
          <a:bodyPr wrap="square" lIns="0" rIns="0" tIns="0" bIns="0" anchor="ctr">
            <a:normAutofit/>
          </a:bodyPr>
          <a:lstStyle/>
          <a:p>
            <a:pPr algn="ctr">
              <a:lnSpc>
                <a:spcPct val="115000"/>
              </a:lnSpc>
            </a:pPr>
            <a:r>
              <a:rPr sz="930" b="0">
                <a:solidFill>
                  <a:srgbClr val="282827"/>
                </a:solidFill>
                <a:latin typeface="Arial"/>
              </a:rPr>
              <a:t>Singapore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326880" y="3392424"/>
            <a:ext cx="1600200" cy="41148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418319" y="3502152"/>
            <a:ext cx="1417320" cy="109728"/>
          </a:xfrm>
          <a:prstGeom prst="rect">
            <a:avLst/>
          </a:prstGeom>
          <a:noFill/>
        </p:spPr>
        <p:txBody>
          <a:bodyPr wrap="square" lIns="0" rIns="0" tIns="0" bIns="0" anchor="ctr">
            <a:normAutofit/>
          </a:bodyPr>
          <a:lstStyle/>
          <a:p>
            <a:pPr algn="ctr">
              <a:lnSpc>
                <a:spcPct val="115000"/>
              </a:lnSpc>
            </a:pPr>
            <a:r>
              <a:rPr sz="930" b="0">
                <a:solidFill>
                  <a:srgbClr val="282827"/>
                </a:solidFill>
                <a:latin typeface="Arial"/>
              </a:rPr>
              <a:t>Malaysia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452360" y="4105656"/>
            <a:ext cx="1600200" cy="41148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543800" y="4215384"/>
            <a:ext cx="1417320" cy="109728"/>
          </a:xfrm>
          <a:prstGeom prst="rect">
            <a:avLst/>
          </a:prstGeom>
          <a:noFill/>
        </p:spPr>
        <p:txBody>
          <a:bodyPr wrap="square" lIns="0" rIns="0" tIns="0" bIns="0" anchor="ctr">
            <a:normAutofit/>
          </a:bodyPr>
          <a:lstStyle/>
          <a:p>
            <a:pPr algn="ctr">
              <a:lnSpc>
                <a:spcPct val="115000"/>
              </a:lnSpc>
            </a:pPr>
            <a:r>
              <a:rPr sz="930" b="0">
                <a:solidFill>
                  <a:srgbClr val="282827"/>
                </a:solidFill>
                <a:latin typeface="Arial"/>
              </a:rPr>
              <a:t>Vietnam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326880" y="4105656"/>
            <a:ext cx="1600200" cy="41148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19" y="4215384"/>
            <a:ext cx="1417320" cy="109728"/>
          </a:xfrm>
          <a:prstGeom prst="rect">
            <a:avLst/>
          </a:prstGeom>
          <a:noFill/>
        </p:spPr>
        <p:txBody>
          <a:bodyPr wrap="square" lIns="0" rIns="0" tIns="0" bIns="0" anchor="ctr">
            <a:normAutofit/>
          </a:bodyPr>
          <a:lstStyle/>
          <a:p>
            <a:pPr algn="ctr">
              <a:lnSpc>
                <a:spcPct val="115000"/>
              </a:lnSpc>
            </a:pPr>
            <a:r>
              <a:rPr sz="930" b="0">
                <a:solidFill>
                  <a:srgbClr val="282827"/>
                </a:solidFill>
                <a:latin typeface="Arial"/>
              </a:rPr>
              <a:t>Southeast Asia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8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TikTok Shop Expansion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Chuẩn bị bước vào thị trường content commerce toàn cầu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05740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8000"/>
              </a:lnSpc>
            </a:pPr>
            <a:r>
              <a:rPr sz="2250" b="1">
                <a:solidFill>
                  <a:srgbClr val="0D0D0D"/>
                </a:solidFill>
                <a:latin typeface="Arial"/>
              </a:rPr>
              <a:t>Vial Lab đang chuẩn bị gia nhập TikTok Shop,</a:t>
            </a:r>
          </a:p>
          <a:p>
            <a:pPr algn="l">
              <a:lnSpc>
                <a:spcPct val="118000"/>
              </a:lnSpc>
            </a:pPr>
            <a:r>
              <a:rPr sz="2250" b="1">
                <a:solidFill>
                  <a:srgbClr val="0D0D0D"/>
                </a:solidFill>
                <a:latin typeface="Arial"/>
              </a:rPr>
              <a:t>phù hợp với xu hướng content commerce toàn cầu.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4672" y="3154680"/>
            <a:ext cx="6675120" cy="105156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2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Thông qua short-form content và live commerce,</a:t>
            </a:r>
          </a:p>
          <a:p>
            <a:pPr algn="l">
              <a:lnSpc>
                <a:spcPct val="122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thương hiệu sẽ truyền tải thành phần, cảm giác sử dụng và routine homecare,</a:t>
            </a:r>
          </a:p>
          <a:p>
            <a:pPr algn="l">
              <a:lnSpc>
                <a:spcPct val="122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đồng thời xây dựng kênh bán hàng giao tiếp trực tiếp với người tiêu dùng toàn cầu.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89520" y="1874519"/>
            <a:ext cx="32004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28432" y="1874519"/>
            <a:ext cx="3291840" cy="25603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282827"/>
                </a:solidFill>
                <a:latin typeface="Arial"/>
              </a:rPr>
              <a:t>Chuẩn bị mở TikTok Shop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89520" y="2450591"/>
            <a:ext cx="32004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28432" y="2450591"/>
            <a:ext cx="3291840" cy="25603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282827"/>
                </a:solidFill>
                <a:latin typeface="Arial"/>
              </a:rPr>
              <a:t>Quảng bá bằng short-form content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589520" y="3026663"/>
            <a:ext cx="32004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28432" y="3026663"/>
            <a:ext cx="3291840" cy="25603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282827"/>
                </a:solidFill>
                <a:latin typeface="Arial"/>
              </a:rPr>
              <a:t>Triển khai live commerce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89520" y="3602736"/>
            <a:ext cx="32004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28432" y="3602736"/>
            <a:ext cx="3291840" cy="25603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282827"/>
                </a:solidFill>
                <a:latin typeface="Arial"/>
              </a:rPr>
              <a:t>Hợp tác global influencer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89520" y="4178808"/>
            <a:ext cx="32004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28432" y="4178808"/>
            <a:ext cx="3291840" cy="25603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282827"/>
                </a:solidFill>
                <a:latin typeface="Arial"/>
              </a:rPr>
              <a:t>Test phản ứng người tiêu dùng theo quốc gia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89520" y="4754879"/>
            <a:ext cx="32004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28432" y="4754879"/>
            <a:ext cx="3291840" cy="25603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282827"/>
                </a:solidFill>
                <a:latin typeface="Arial"/>
              </a:rPr>
              <a:t>Mở rộng kênh B2C quốc tế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Pop-up Launch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Coming Soon - Something is coming. Vial Lab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148840"/>
            <a:ext cx="66751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8000"/>
              </a:lnSpc>
            </a:pPr>
            <a:r>
              <a:rPr sz="2350" b="1">
                <a:solidFill>
                  <a:srgbClr val="0D0D0D"/>
                </a:solidFill>
                <a:latin typeface="Arial"/>
              </a:rPr>
              <a:t>Vial Lab đang chuẩn bị pop-up launch</a:t>
            </a:r>
          </a:p>
          <a:p>
            <a:pPr algn="l">
              <a:lnSpc>
                <a:spcPct val="118000"/>
              </a:lnSpc>
            </a:pPr>
            <a:r>
              <a:rPr sz="2350" b="1">
                <a:solidFill>
                  <a:srgbClr val="0D0D0D"/>
                </a:solidFill>
                <a:latin typeface="Arial"/>
              </a:rPr>
              <a:t>để giới thiệu thương hiệu và trải nghiệm sản phẩm.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4672" y="3246120"/>
            <a:ext cx="7863840" cy="82296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Pop-up sẽ giúp người tiêu dùng, buyer và đối tác trải nghiệm trực tiếp</a:t>
            </a:r>
          </a:p>
          <a:p>
            <a:pPr algn="l">
              <a:lnSpc>
                <a:spcPct val="125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mood thương hiệu, lineup sản phẩm và routine homecare,</a:t>
            </a:r>
          </a:p>
          <a:p>
            <a:pPr algn="l">
              <a:lnSpc>
                <a:spcPct val="125000"/>
              </a:lnSpc>
            </a:pPr>
            <a:r>
              <a:rPr sz="1480" b="0">
                <a:solidFill>
                  <a:srgbClr val="565654"/>
                </a:solidFill>
                <a:latin typeface="Arial"/>
              </a:rPr>
              <a:t>đồng thời tạo ấn tượng đầu tiên cho Vial Lab tại thị trường.</a:t>
            </a:r>
          </a:p>
        </p:txBody>
      </p:sp>
      <p:pic>
        <p:nvPicPr>
          <p:cNvPr id="11" name="Picture 10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282" y="4343400"/>
            <a:ext cx="2181514" cy="1828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657600" y="5742432"/>
            <a:ext cx="4892040" cy="292608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0D0D0D"/>
                </a:solidFill>
                <a:latin typeface="Arial"/>
              </a:rPr>
              <a:t>Vial Lab begins.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8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19</a:t>
            </a:r>
          </a:p>
        </p:txBody>
      </p:sp>
      <p:pic>
        <p:nvPicPr>
          <p:cNvPr id="5" name="Picture 4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601" y="1188720"/>
            <a:ext cx="3654036" cy="30632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4224528"/>
            <a:ext cx="804672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4400" b="0">
                <a:solidFill>
                  <a:srgbClr val="7D7D7B"/>
                </a:solidFill>
                <a:latin typeface="Arial"/>
              </a:rPr>
              <a:t>Vial Lab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71800" y="4828032"/>
            <a:ext cx="6217920" cy="25603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1900" b="0">
                <a:solidFill>
                  <a:srgbClr val="7D7D7B"/>
                </a:solidFill>
                <a:latin typeface="Arial"/>
              </a:rPr>
              <a:t>Medical Skin Booster Solution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0" y="5486400"/>
            <a:ext cx="7132320" cy="25603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1600" b="0">
                <a:solidFill>
                  <a:srgbClr val="565654"/>
                </a:solidFill>
                <a:latin typeface="Arial"/>
              </a:rPr>
              <a:t>Professional care, continued at home.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8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822960"/>
            <a:ext cx="4389120" cy="11430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3300" b="1">
                <a:solidFill>
                  <a:srgbClr val="0D0D0D"/>
                </a:solidFill>
                <a:latin typeface="Arial"/>
              </a:rPr>
              <a:t>Medical Skin Booster</a:t>
            </a:r>
          </a:p>
          <a:p>
            <a:pPr algn="l">
              <a:lnSpc>
                <a:spcPct val="102000"/>
              </a:lnSpc>
            </a:pPr>
            <a:r>
              <a:rPr sz="3300" b="1">
                <a:solidFill>
                  <a:srgbClr val="0D0D0D"/>
                </a:solidFill>
                <a:latin typeface="Arial"/>
              </a:rPr>
              <a:t>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331720"/>
            <a:ext cx="4480560" cy="10058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420" b="0">
                <a:solidFill>
                  <a:srgbClr val="565654"/>
                </a:solidFill>
                <a:latin typeface="Arial"/>
              </a:rPr>
              <a:t>Vial Lab là thương hiệu booster chăm sóc da tại nhà cao cấp,</a:t>
            </a:r>
          </a:p>
          <a:p>
            <a:pPr algn="l">
              <a:lnSpc>
                <a:spcPct val="125000"/>
              </a:lnSpc>
            </a:pPr>
            <a:r>
              <a:rPr sz="1420" b="0">
                <a:solidFill>
                  <a:srgbClr val="565654"/>
                </a:solidFill>
                <a:latin typeface="Arial"/>
              </a:rPr>
              <a:t>được thiết kế để duy trì trạng thái làn da</a:t>
            </a:r>
          </a:p>
          <a:p>
            <a:pPr algn="l">
              <a:lnSpc>
                <a:spcPct val="125000"/>
              </a:lnSpc>
            </a:pPr>
            <a:r>
              <a:rPr sz="1420" b="0">
                <a:solidFill>
                  <a:srgbClr val="565654"/>
                </a:solidFill>
                <a:latin typeface="Arial"/>
              </a:rPr>
              <a:t>sau các liệu trình chăm sóc chuyên nghiệp.</a:t>
            </a:r>
          </a:p>
        </p:txBody>
      </p:sp>
      <p:pic>
        <p:nvPicPr>
          <p:cNvPr id="7" name="Picture 6" descr="viallab_dropper_cle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720" y="596324"/>
            <a:ext cx="4754880" cy="539103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9808" y="4736592"/>
            <a:ext cx="4206240" cy="7315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2000" b="1">
                <a:solidFill>
                  <a:srgbClr val="0D0D0D"/>
                </a:solidFill>
                <a:latin typeface="Arial"/>
              </a:rPr>
              <a:t>Professional care,</a:t>
            </a:r>
          </a:p>
          <a:p>
            <a:pPr algn="l">
              <a:lnSpc>
                <a:spcPct val="112000"/>
              </a:lnSpc>
            </a:pPr>
            <a:r>
              <a:rPr sz="2000" b="1">
                <a:solidFill>
                  <a:srgbClr val="0D0D0D"/>
                </a:solidFill>
                <a:latin typeface="Arial"/>
              </a:rPr>
              <a:t>continued at home.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Brand Introduction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Giới thiệu thương hiệu Vial Lab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03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240280"/>
            <a:ext cx="71323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8000"/>
              </a:lnSpc>
            </a:pPr>
            <a:r>
              <a:rPr sz="2200" b="1">
                <a:solidFill>
                  <a:srgbClr val="0D0D0D"/>
                </a:solidFill>
                <a:latin typeface="Arial"/>
              </a:rPr>
              <a:t>Vial Lab là thương hiệu booster chăm sóc da tại nhà cao cấp,</a:t>
            </a:r>
          </a:p>
          <a:p>
            <a:pPr algn="l">
              <a:lnSpc>
                <a:spcPct val="118000"/>
              </a:lnSpc>
            </a:pPr>
            <a:r>
              <a:rPr sz="2200" b="1">
                <a:solidFill>
                  <a:srgbClr val="0D0D0D"/>
                </a:solidFill>
                <a:latin typeface="Arial"/>
              </a:rPr>
              <a:t>lấy cảm hứng từ skincare y khoa.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4672" y="3337560"/>
            <a:ext cx="7132320" cy="12344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520" b="0">
                <a:solidFill>
                  <a:srgbClr val="565654"/>
                </a:solidFill>
                <a:latin typeface="Arial"/>
              </a:rPr>
              <a:t>Làn da không thể hoàn thiện chỉ sau một lần chăm sóc.</a:t>
            </a:r>
          </a:p>
          <a:p>
            <a:pPr algn="l">
              <a:lnSpc>
                <a:spcPct val="125000"/>
              </a:lnSpc>
            </a:pPr>
            <a:r>
              <a:rPr sz="1520" b="0">
                <a:solidFill>
                  <a:srgbClr val="565654"/>
                </a:solidFill>
                <a:latin typeface="Arial"/>
              </a:rPr>
              <a:t>Để duy trì trạng thái da sau liệu trình chuyên nghiệp,</a:t>
            </a:r>
          </a:p>
          <a:p>
            <a:pPr algn="l">
              <a:lnSpc>
                <a:spcPct val="125000"/>
              </a:lnSpc>
            </a:pPr>
            <a:r>
              <a:rPr sz="1520" b="0">
                <a:solidFill>
                  <a:srgbClr val="565654"/>
                </a:solidFill>
                <a:latin typeface="Arial"/>
              </a:rPr>
              <a:t>Vial Lab đề xuất giải pháp kết hợp thành phần hiệu năng cao</a:t>
            </a:r>
          </a:p>
          <a:p>
            <a:pPr algn="l">
              <a:lnSpc>
                <a:spcPct val="125000"/>
              </a:lnSpc>
            </a:pPr>
            <a:r>
              <a:rPr sz="1520" b="0">
                <a:solidFill>
                  <a:srgbClr val="565654"/>
                </a:solidFill>
                <a:latin typeface="Arial"/>
              </a:rPr>
              <a:t>với routine chăm sóc da hằng ngày tại nhà.</a:t>
            </a:r>
          </a:p>
        </p:txBody>
      </p:sp>
      <p:pic>
        <p:nvPicPr>
          <p:cNvPr id="11" name="Picture 10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8320" y="2041527"/>
            <a:ext cx="1783080" cy="1494785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8686800" y="3767328"/>
            <a:ext cx="2606040" cy="123444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52560" y="4005072"/>
            <a:ext cx="1920240" cy="7315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0000"/>
              </a:lnSpc>
            </a:pPr>
            <a:r>
              <a:rPr sz="1700" b="0">
                <a:solidFill>
                  <a:srgbClr val="565654"/>
                </a:solidFill>
                <a:latin typeface="Arial"/>
              </a:rPr>
              <a:t>Medical</a:t>
            </a:r>
          </a:p>
          <a:p>
            <a:pPr algn="ctr">
              <a:lnSpc>
                <a:spcPct val="110000"/>
              </a:lnSpc>
            </a:pPr>
            <a:r>
              <a:rPr sz="1700" b="0">
                <a:solidFill>
                  <a:srgbClr val="565654"/>
                </a:solidFill>
                <a:latin typeface="Arial"/>
              </a:rPr>
              <a:t>Booster</a:t>
            </a:r>
          </a:p>
          <a:p>
            <a:pPr algn="ctr">
              <a:lnSpc>
                <a:spcPct val="110000"/>
              </a:lnSpc>
            </a:pPr>
            <a:r>
              <a:rPr sz="1700" b="0">
                <a:solidFill>
                  <a:srgbClr val="565654"/>
                </a:solidFill>
                <a:latin typeface="Arial"/>
              </a:rPr>
              <a:t>Routine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04</a:t>
            </a:r>
          </a:p>
        </p:txBody>
      </p:sp>
      <p:pic>
        <p:nvPicPr>
          <p:cNvPr id="5" name="Picture 4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0952" y="830630"/>
            <a:ext cx="1508760" cy="12648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97280" y="1874519"/>
            <a:ext cx="10058400" cy="11430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0000"/>
              </a:lnSpc>
            </a:pPr>
            <a:r>
              <a:rPr sz="3200" b="1">
                <a:solidFill>
                  <a:srgbClr val="0D0D0D"/>
                </a:solidFill>
                <a:latin typeface="Arial"/>
              </a:rPr>
              <a:t>Giữa chăm sóc chuyên nghiệp</a:t>
            </a:r>
          </a:p>
          <a:p>
            <a:pPr algn="ctr">
              <a:lnSpc>
                <a:spcPct val="110000"/>
              </a:lnSpc>
            </a:pPr>
            <a:r>
              <a:rPr sz="3200" b="1">
                <a:solidFill>
                  <a:srgbClr val="0D0D0D"/>
                </a:solidFill>
                <a:latin typeface="Arial"/>
              </a:rPr>
              <a:t>và routine tại nhà,</a:t>
            </a:r>
          </a:p>
          <a:p>
            <a:pPr algn="ctr">
              <a:lnSpc>
                <a:spcPct val="110000"/>
              </a:lnSpc>
            </a:pPr>
            <a:r>
              <a:rPr sz="3200" b="1">
                <a:solidFill>
                  <a:srgbClr val="0D0D0D"/>
                </a:solidFill>
                <a:latin typeface="Arial"/>
              </a:rPr>
              <a:t>cần có một kết nối.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0240" y="3310128"/>
            <a:ext cx="8366760" cy="10972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25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Cảm giác hài lòng sau khi chăm sóc da rất rõ rệt,</a:t>
            </a:r>
          </a:p>
          <a:p>
            <a:pPr algn="ctr">
              <a:lnSpc>
                <a:spcPct val="125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nhưng để duy trì trạng thái đó lâu hơn,</a:t>
            </a:r>
          </a:p>
          <a:p>
            <a:pPr algn="ctr">
              <a:lnSpc>
                <a:spcPct val="125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việc chăm sóc tại nhà đóng vai trò quan trọng.</a:t>
            </a:r>
          </a:p>
          <a:p>
            <a:pPr algn="ctr">
              <a:lnSpc>
                <a:spcPct val="125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Vial Lab ra đời cho routine sau chăm sóc chuyên nghiệp.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05</a:t>
            </a:r>
          </a:p>
        </p:txBody>
      </p:sp>
      <p:pic>
        <p:nvPicPr>
          <p:cNvPr id="5" name="Picture 4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0952" y="830630"/>
            <a:ext cx="1508760" cy="12648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97280" y="1874519"/>
            <a:ext cx="10058400" cy="11430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0000"/>
              </a:lnSpc>
            </a:pPr>
            <a:r>
              <a:rPr sz="3200" b="1">
                <a:solidFill>
                  <a:srgbClr val="0D0D0D"/>
                </a:solidFill>
                <a:latin typeface="Arial"/>
              </a:rPr>
              <a:t>Điều làn da cần không phải sự phức tạp,</a:t>
            </a:r>
          </a:p>
          <a:p>
            <a:pPr algn="ctr">
              <a:lnSpc>
                <a:spcPct val="110000"/>
              </a:lnSpc>
            </a:pPr>
            <a:r>
              <a:rPr sz="3200" b="1">
                <a:solidFill>
                  <a:srgbClr val="0D0D0D"/>
                </a:solidFill>
                <a:latin typeface="Arial"/>
              </a:rPr>
              <a:t>mà là một routine chính xác.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0240" y="3310128"/>
            <a:ext cx="8366760" cy="10972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25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Vial Lab không chạy theo xu hướng ngắn hạn.</a:t>
            </a:r>
          </a:p>
          <a:p>
            <a:pPr algn="ctr">
              <a:lnSpc>
                <a:spcPct val="125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Chúng tôi tập trung vào thành phần, kết cấu và trải nghiệm sử dụng</a:t>
            </a:r>
          </a:p>
          <a:p>
            <a:pPr algn="ctr">
              <a:lnSpc>
                <a:spcPct val="125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phù hợp với bản chất của làn da.</a:t>
            </a:r>
          </a:p>
          <a:p>
            <a:pPr algn="ctr">
              <a:lnSpc>
                <a:spcPct val="125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Làm cho routine hằng ngày chuyên nghiệp hơn và tinh tế hơn.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Brand Keywords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5 định hướng cốt lõi của thương hiệu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06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331720"/>
            <a:ext cx="1993392" cy="233172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86968" y="251460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788920"/>
            <a:ext cx="148132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Medical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291839"/>
            <a:ext cx="1481328" cy="1234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Cảm hứng chăm sóc da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mang tính chuyên nghiệp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962656" y="2331720"/>
            <a:ext cx="1993392" cy="2331720"/>
          </a:xfrm>
          <a:prstGeom prst="roundRect">
            <a:avLst/>
          </a:prstGeom>
          <a:solidFill>
            <a:srgbClr val="EDF8F6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191256" y="251460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18688" y="2788920"/>
            <a:ext cx="148132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Booster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18688" y="3291839"/>
            <a:ext cx="1481328" cy="1234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Giải pháp giúp nâng trạng thái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và sức sống của làn da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266944" y="2331720"/>
            <a:ext cx="1993392" cy="233172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95544" y="251460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22976" y="2788920"/>
            <a:ext cx="148132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Routine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22976" y="3291839"/>
            <a:ext cx="1481328" cy="1234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Chăm sóc hằng ngày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có thể tiếp nối tại nhà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571232" y="2331720"/>
            <a:ext cx="1993392" cy="233172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99832" y="251460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27264" y="2788920"/>
            <a:ext cx="148132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Premium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27264" y="3291839"/>
            <a:ext cx="1481328" cy="1234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Tâm thế tinh giản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và trải nghiệm cao cấp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875520" y="2331720"/>
            <a:ext cx="1993392" cy="233172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04120" y="251460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131552" y="2788920"/>
            <a:ext cx="148132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Global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131552" y="3291839"/>
            <a:ext cx="1481328" cy="123443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Mở rộng thị trường quốc tế</a:t>
            </a:r>
          </a:p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dựa trên K-medical skincare</a:t>
            </a:r>
          </a:p>
        </p:txBody>
      </p:sp>
      <p:pic>
        <p:nvPicPr>
          <p:cNvPr id="29" name="Picture 28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2720" y="462541"/>
            <a:ext cx="914400" cy="7665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8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Brand Positioning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Hướng đến thị trường skin booster chăm sóc tại nhà cao cấp.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07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8" y="2148840"/>
            <a:ext cx="7589520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2700" b="1">
                <a:solidFill>
                  <a:srgbClr val="0D0D0D"/>
                </a:solidFill>
                <a:latin typeface="Arial"/>
              </a:rPr>
              <a:t>Premium Homecare Skin Booster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880360"/>
            <a:ext cx="6309360" cy="16916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2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Chuyên nghiệp hơn mỹ phẩm thông thường,</a:t>
            </a:r>
          </a:p>
          <a:p>
            <a:pPr algn="l">
              <a:lnSpc>
                <a:spcPct val="122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nhưng gần gũi và dễ đưa vào đời sống hơn liệu trình tại spa/phòng khám.</a:t>
            </a:r>
          </a:p>
          <a:p>
            <a:pPr algn="l">
              <a:lnSpc>
                <a:spcPct val="122000"/>
              </a:lnSpc>
            </a:pPr>
          </a:p>
          <a:p>
            <a:pPr algn="l">
              <a:lnSpc>
                <a:spcPct val="122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Vial Lab tạo nên một danh mục homecare mới,</a:t>
            </a:r>
          </a:p>
          <a:p>
            <a:pPr algn="l">
              <a:lnSpc>
                <a:spcPct val="122000"/>
              </a:lnSpc>
            </a:pPr>
            <a:r>
              <a:rPr sz="1550" b="0">
                <a:solidFill>
                  <a:srgbClr val="565654"/>
                </a:solidFill>
                <a:latin typeface="Arial"/>
              </a:rPr>
              <a:t>nằm giữa cảm hứng y khoa và routine hằng ngày.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0" y="2240280"/>
            <a:ext cx="3749039" cy="2194560"/>
          </a:xfrm>
          <a:prstGeom prst="roundRect">
            <a:avLst/>
          </a:prstGeom>
          <a:solidFill>
            <a:srgbClr val="FFFFFF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635240" y="256032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969694"/>
                </a:solidFill>
                <a:latin typeface="Arial"/>
              </a:rPr>
              <a:t>Medical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84080" y="3749039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969694"/>
                </a:solidFill>
                <a:latin typeface="Arial"/>
              </a:rPr>
              <a:t>Daily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26679" y="3364992"/>
            <a:ext cx="2743200" cy="18288"/>
          </a:xfrm>
          <a:prstGeom prst="rect">
            <a:avLst/>
          </a:prstGeom>
          <a:solidFill>
            <a:srgbClr val="BCBCB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070848" y="2615184"/>
            <a:ext cx="18288" cy="1536192"/>
          </a:xfrm>
          <a:prstGeom prst="rect">
            <a:avLst/>
          </a:prstGeom>
          <a:solidFill>
            <a:srgbClr val="BCBCB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558784" y="3136392"/>
            <a:ext cx="1060704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0D0D0D"/>
                </a:solidFill>
                <a:latin typeface="Arial"/>
              </a:rPr>
              <a:t>Vial Lab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Core Ingredient Concept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Tổ hợp thành phần hiệu năng cao tập trung vào trạng thái làn da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08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49808" y="2331720"/>
            <a:ext cx="3182112" cy="96012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788920"/>
            <a:ext cx="267004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PDRN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291839"/>
            <a:ext cx="2670048" cy="-13715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Chăm sóc trạng thái da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53128" y="2331720"/>
            <a:ext cx="3182112" cy="960120"/>
          </a:xfrm>
          <a:prstGeom prst="roundRect">
            <a:avLst/>
          </a:prstGeom>
          <a:solidFill>
            <a:srgbClr val="EDF8F6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09160" y="2788920"/>
            <a:ext cx="267004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NAD+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09160" y="3291839"/>
            <a:ext cx="2670048" cy="-13715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Concept chăm sóc năng lượng cao cấp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56448" y="2331720"/>
            <a:ext cx="3182112" cy="96012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412480" y="2788920"/>
            <a:ext cx="267004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NMN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3291839"/>
            <a:ext cx="2670048" cy="-13715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Routine cho làn da săn chắc và tràn đầy sức sống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49808" y="3593591"/>
            <a:ext cx="3182112" cy="96012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05840" y="4050791"/>
            <a:ext cx="267004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StemX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4553712"/>
            <a:ext cx="2670048" cy="-13715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Giải pháp booster dùng hằng ngày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453128" y="3593591"/>
            <a:ext cx="3182112" cy="960120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09160" y="4050791"/>
            <a:ext cx="2670048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Hydro Glow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09160" y="4553712"/>
            <a:ext cx="2670048" cy="-137159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Cảm giác cấp ẩm, căng bóng và rạng rỡ</a:t>
            </a:r>
          </a:p>
        </p:txBody>
      </p:sp>
      <p:pic>
        <p:nvPicPr>
          <p:cNvPr id="24" name="Picture 23" descr="viallab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4080" y="4896698"/>
            <a:ext cx="1188720" cy="9965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30352" y="411480"/>
            <a:ext cx="3474720" cy="22860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758952"/>
            <a:ext cx="9875520" cy="77724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2000"/>
              </a:lnSpc>
            </a:pPr>
            <a:r>
              <a:rPr sz="2900" b="1">
                <a:solidFill>
                  <a:srgbClr val="0D0D0D"/>
                </a:solidFill>
                <a:latin typeface="Arial"/>
              </a:rPr>
              <a:t>Product Lineup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1627632"/>
            <a:ext cx="8686800" cy="50292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25000"/>
              </a:lnSpc>
            </a:pPr>
            <a:r>
              <a:rPr sz="1300" b="0">
                <a:solidFill>
                  <a:srgbClr val="565654"/>
                </a:solidFill>
                <a:latin typeface="Arial"/>
              </a:rPr>
              <a:t>3 dòng sản phẩm chính theo routine chăm sóc da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481328"/>
            <a:ext cx="11137392" cy="10972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30352" y="6345936"/>
            <a:ext cx="11137392" cy="9144"/>
          </a:xfrm>
          <a:prstGeom prst="rect">
            <a:avLst/>
          </a:prstGeom>
          <a:solidFill>
            <a:srgbClr val="E6E6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30352" y="6455664"/>
            <a:ext cx="109728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Vial Lab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92840" y="6455664"/>
            <a:ext cx="365760" cy="164592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r">
              <a:lnSpc>
                <a:spcPct val="115000"/>
              </a:lnSpc>
            </a:pPr>
            <a:r>
              <a:rPr sz="750" b="0">
                <a:solidFill>
                  <a:srgbClr val="969694"/>
                </a:solidFill>
                <a:latin typeface="Arial"/>
              </a:rPr>
              <a:t>09</a:t>
            </a:r>
          </a:p>
        </p:txBody>
      </p:sp>
      <p:pic>
        <p:nvPicPr>
          <p:cNvPr id="9" name="Picture 8" descr="viallab_product_grid_c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730" y="2121408"/>
            <a:ext cx="2296058" cy="370332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5074920" y="2057400"/>
            <a:ext cx="6080760" cy="1024128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303520" y="224028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30952" y="2514600"/>
            <a:ext cx="5568696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StemX Toktok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0952" y="3017520"/>
            <a:ext cx="5568696" cy="-73151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Day Booster Solution  /  Giải pháp booster ban ngày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4920" y="3291840"/>
            <a:ext cx="6080760" cy="1024128"/>
          </a:xfrm>
          <a:prstGeom prst="roundRect">
            <a:avLst/>
          </a:prstGeom>
          <a:solidFill>
            <a:srgbClr val="EDF8F6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303520" y="347472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0952" y="3749039"/>
            <a:ext cx="5568696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PDRN + NAD+ + NMN</a:t>
            </a:r>
          </a:p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Complex Toktok Kit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0952" y="4251960"/>
            <a:ext cx="5568696" cy="-73151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Core Booster Solution  /  Giải pháp booster chủ lực của Vial Lab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74920" y="4526280"/>
            <a:ext cx="6080760" cy="1024128"/>
          </a:xfrm>
          <a:prstGeom prst="roundRect">
            <a:avLst/>
          </a:prstGeom>
          <a:solidFill>
            <a:srgbClr val="F4F5F5"/>
          </a:solidFill>
          <a:ln w="6985">
            <a:solidFill>
              <a:srgbClr val="E6E6E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303520" y="4709160"/>
            <a:ext cx="457200" cy="1828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5000"/>
              </a:lnSpc>
            </a:pPr>
            <a:r>
              <a:rPr sz="800" b="0">
                <a:solidFill>
                  <a:srgbClr val="969694"/>
                </a:solidFill>
                <a:latin typeface="Arial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0952" y="4983480"/>
            <a:ext cx="5568696" cy="411480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D0D0D"/>
                </a:solidFill>
                <a:latin typeface="Arial"/>
              </a:rPr>
              <a:t>Hydro Glow Toktok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0952" y="5486400"/>
            <a:ext cx="5568696" cy="-73151"/>
          </a:xfrm>
          <a:prstGeom prst="rect">
            <a:avLst/>
          </a:prstGeom>
          <a:noFill/>
        </p:spPr>
        <p:txBody>
          <a:bodyPr wrap="square" lIns="0" rIns="0" tIns="0" bIns="0" anchor="t">
            <a:normAutofit/>
          </a:bodyPr>
          <a:lstStyle/>
          <a:p>
            <a:pPr algn="l">
              <a:lnSpc>
                <a:spcPct val="112000"/>
              </a:lnSpc>
            </a:pPr>
            <a:r>
              <a:rPr sz="1150" b="0">
                <a:solidFill>
                  <a:srgbClr val="565654"/>
                </a:solidFill>
                <a:latin typeface="Arial"/>
              </a:rPr>
              <a:t>Night Moisture &amp; Volume Solution  /  Giải pháp cấp ẩm, căng bóng và volume ban đêm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